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57" r:id="rId5"/>
    <p:sldId id="263" r:id="rId6"/>
    <p:sldId id="270" r:id="rId7"/>
    <p:sldId id="258" r:id="rId8"/>
    <p:sldId id="264" r:id="rId9"/>
    <p:sldId id="272" r:id="rId10"/>
    <p:sldId id="276" r:id="rId11"/>
    <p:sldId id="265" r:id="rId12"/>
    <p:sldId id="273" r:id="rId13"/>
    <p:sldId id="274" r:id="rId14"/>
    <p:sldId id="260" r:id="rId15"/>
    <p:sldId id="267" r:id="rId16"/>
    <p:sldId id="268" r:id="rId17"/>
    <p:sldId id="269" r:id="rId18"/>
    <p:sldId id="275" r:id="rId19"/>
    <p:sldId id="266" r:id="rId20"/>
    <p:sldId id="262" r:id="rId21"/>
    <p:sldId id="261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677BA-DEB6-47D2-801B-C1A45FC209EC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083F426-04DC-498F-9F23-77439049A8EE}">
      <dgm:prSet phldrT="[Texto]"/>
      <dgm:spPr/>
      <dgm:t>
        <a:bodyPr/>
        <a:lstStyle/>
        <a:p>
          <a:r>
            <a:rPr lang="pt-BR" dirty="0"/>
            <a:t>LÍDER </a:t>
          </a:r>
        </a:p>
      </dgm:t>
    </dgm:pt>
    <dgm:pt modelId="{9E9EB602-50FB-405C-A764-AD8C9E7B5B2E}" type="parTrans" cxnId="{CB3C2624-2B68-482F-9045-34CC92B7D4D3}">
      <dgm:prSet/>
      <dgm:spPr/>
      <dgm:t>
        <a:bodyPr/>
        <a:lstStyle/>
        <a:p>
          <a:endParaRPr lang="pt-BR"/>
        </a:p>
      </dgm:t>
    </dgm:pt>
    <dgm:pt modelId="{D9B4EF52-2B9C-4BA1-8535-6EC7B2398CDA}" type="sibTrans" cxnId="{CB3C2624-2B68-482F-9045-34CC92B7D4D3}">
      <dgm:prSet/>
      <dgm:spPr/>
      <dgm:t>
        <a:bodyPr/>
        <a:lstStyle/>
        <a:p>
          <a:endParaRPr lang="pt-BR"/>
        </a:p>
      </dgm:t>
    </dgm:pt>
    <dgm:pt modelId="{A34177F8-6C10-4223-A6B4-F656E832F3B8}">
      <dgm:prSet phldrT="[Texto]"/>
      <dgm:spPr/>
      <dgm:t>
        <a:bodyPr/>
        <a:lstStyle/>
        <a:p>
          <a:r>
            <a:rPr lang="pt-BR" dirty="0">
              <a:solidFill>
                <a:srgbClr val="FF0000"/>
              </a:solidFill>
            </a:rPr>
            <a:t>CRISTO </a:t>
          </a:r>
        </a:p>
      </dgm:t>
    </dgm:pt>
    <dgm:pt modelId="{42B08F02-942A-42BF-8B4C-8C7C2E2EF271}" type="parTrans" cxnId="{88FE6276-688B-48B9-B8DA-D0437B4E62B0}">
      <dgm:prSet/>
      <dgm:spPr/>
      <dgm:t>
        <a:bodyPr/>
        <a:lstStyle/>
        <a:p>
          <a:endParaRPr lang="pt-BR"/>
        </a:p>
      </dgm:t>
    </dgm:pt>
    <dgm:pt modelId="{F2803EA6-8363-493C-AAF2-63E0D107CA4F}" type="sibTrans" cxnId="{88FE6276-688B-48B9-B8DA-D0437B4E62B0}">
      <dgm:prSet/>
      <dgm:spPr/>
      <dgm:t>
        <a:bodyPr/>
        <a:lstStyle/>
        <a:p>
          <a:endParaRPr lang="pt-BR"/>
        </a:p>
      </dgm:t>
    </dgm:pt>
    <dgm:pt modelId="{D901F83E-D408-471D-AFCB-62734A2024F0}" type="pres">
      <dgm:prSet presAssocID="{A1D677BA-DEB6-47D2-801B-C1A45FC209EC}" presName="diagram" presStyleCnt="0">
        <dgm:presLayoutVars>
          <dgm:dir/>
          <dgm:resizeHandles val="exact"/>
        </dgm:presLayoutVars>
      </dgm:prSet>
      <dgm:spPr/>
    </dgm:pt>
    <dgm:pt modelId="{F99274F9-00E1-4E5A-8089-E69BABBDE912}" type="pres">
      <dgm:prSet presAssocID="{8083F426-04DC-498F-9F23-77439049A8EE}" presName="arrow" presStyleLbl="node1" presStyleIdx="0" presStyleCnt="2">
        <dgm:presLayoutVars>
          <dgm:bulletEnabled val="1"/>
        </dgm:presLayoutVars>
      </dgm:prSet>
      <dgm:spPr/>
    </dgm:pt>
    <dgm:pt modelId="{DA915583-F083-491D-88AF-D818E47D5E1A}" type="pres">
      <dgm:prSet presAssocID="{A34177F8-6C10-4223-A6B4-F656E832F3B8}" presName="arrow" presStyleLbl="node1" presStyleIdx="1" presStyleCnt="2">
        <dgm:presLayoutVars>
          <dgm:bulletEnabled val="1"/>
        </dgm:presLayoutVars>
      </dgm:prSet>
      <dgm:spPr/>
    </dgm:pt>
  </dgm:ptLst>
  <dgm:cxnLst>
    <dgm:cxn modelId="{CB3C2624-2B68-482F-9045-34CC92B7D4D3}" srcId="{A1D677BA-DEB6-47D2-801B-C1A45FC209EC}" destId="{8083F426-04DC-498F-9F23-77439049A8EE}" srcOrd="0" destOrd="0" parTransId="{9E9EB602-50FB-405C-A764-AD8C9E7B5B2E}" sibTransId="{D9B4EF52-2B9C-4BA1-8535-6EC7B2398CDA}"/>
    <dgm:cxn modelId="{08EC3D3B-397C-457F-B09E-F1136461E5C2}" type="presOf" srcId="{A1D677BA-DEB6-47D2-801B-C1A45FC209EC}" destId="{D901F83E-D408-471D-AFCB-62734A2024F0}" srcOrd="0" destOrd="0" presId="urn:microsoft.com/office/officeart/2005/8/layout/arrow5"/>
    <dgm:cxn modelId="{88FE6276-688B-48B9-B8DA-D0437B4E62B0}" srcId="{A1D677BA-DEB6-47D2-801B-C1A45FC209EC}" destId="{A34177F8-6C10-4223-A6B4-F656E832F3B8}" srcOrd="1" destOrd="0" parTransId="{42B08F02-942A-42BF-8B4C-8C7C2E2EF271}" sibTransId="{F2803EA6-8363-493C-AAF2-63E0D107CA4F}"/>
    <dgm:cxn modelId="{57B93A7A-A5CC-40E7-B74C-2213CBE8D828}" type="presOf" srcId="{8083F426-04DC-498F-9F23-77439049A8EE}" destId="{F99274F9-00E1-4E5A-8089-E69BABBDE912}" srcOrd="0" destOrd="0" presId="urn:microsoft.com/office/officeart/2005/8/layout/arrow5"/>
    <dgm:cxn modelId="{5855AF9C-C71C-48C7-93DB-B95656A85F66}" type="presOf" srcId="{A34177F8-6C10-4223-A6B4-F656E832F3B8}" destId="{DA915583-F083-491D-88AF-D818E47D5E1A}" srcOrd="0" destOrd="0" presId="urn:microsoft.com/office/officeart/2005/8/layout/arrow5"/>
    <dgm:cxn modelId="{DDE5EE94-CC4C-42B6-A9C4-C3A7504FAA83}" type="presParOf" srcId="{D901F83E-D408-471D-AFCB-62734A2024F0}" destId="{F99274F9-00E1-4E5A-8089-E69BABBDE912}" srcOrd="0" destOrd="0" presId="urn:microsoft.com/office/officeart/2005/8/layout/arrow5"/>
    <dgm:cxn modelId="{F6B820CA-E5C2-44F0-992E-C84299E27F1E}" type="presParOf" srcId="{D901F83E-D408-471D-AFCB-62734A2024F0}" destId="{DA915583-F083-491D-88AF-D818E47D5E1A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274F9-00E1-4E5A-8089-E69BABBDE912}">
      <dsp:nvSpPr>
        <dsp:cNvPr id="0" name=""/>
        <dsp:cNvSpPr/>
      </dsp:nvSpPr>
      <dsp:spPr>
        <a:xfrm rot="16200000">
          <a:off x="2338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LÍDER </a:t>
          </a:r>
        </a:p>
      </dsp:txBody>
      <dsp:txXfrm rot="5400000">
        <a:off x="2338" y="1088423"/>
        <a:ext cx="3587909" cy="2174491"/>
      </dsp:txXfrm>
    </dsp:sp>
    <dsp:sp modelId="{DA915583-F083-491D-88AF-D818E47D5E1A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>
              <a:solidFill>
                <a:srgbClr val="FF0000"/>
              </a:solidFill>
            </a:rPr>
            <a:t>CRISTO </a:t>
          </a:r>
        </a:p>
      </dsp:txBody>
      <dsp:txXfrm rot="-5400000">
        <a:off x="6925352" y="1088423"/>
        <a:ext cx="3587909" cy="2174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9FCB4-05C9-1A9A-5898-0E7E4A901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95DA23-1223-0FCD-7871-6D70D77CB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EE823C-A950-7274-30FE-9C81C3E0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F4DCF2-269C-21F6-ADF5-D35721092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53BC53-0F44-2EDD-5CA3-3DCAE3F3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23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40422-BB26-ADEF-789A-E5342FFC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E13B2-7C8E-A4AC-9B35-8EAE3DFFD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62B167-85D7-0685-754E-9C94783A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C5F40-9ACF-7F62-79FD-89CF71E8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A8722C-7DC5-A059-75A6-E86A492A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8081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93B56-FCA6-74BC-51F4-F5267585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C1F185-02CA-682A-F2C7-05A934BB8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988EEA-9C64-559D-EA7F-26F297B5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B91DF8-D7DB-B258-208C-3F26595A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1CC383-8018-D20C-2EE4-3C4D0CA1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98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E98AF-61CB-F1C4-1711-ACAFC7E3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56357-D538-D9A5-900C-A2174BDF8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5502AC-1F36-A844-0787-0B8B2C55D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F9EB24-73B3-EFB4-070D-7C1B4DDF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0B422E-11F5-808D-1B72-D4AFD053A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9A57EB-F59F-47BE-2F5A-440F9969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50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B79D7-6857-9B14-2264-57B34CF6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565510-2402-BACD-14A6-B042373A6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DC7A3A-52F1-73B3-F077-F3F706845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C17EC77-8F66-553A-CEAC-EAEA7923ED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CE72DFC-E4E2-B682-46EA-AB93EF2ED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C3701C9-2707-11BC-BC0F-690B3D198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9A4AF66-8AB9-DD0A-1D51-78F6BB6A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396E3C5-6D30-B974-99D9-8D8F0F93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78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5FF7D-8142-22BF-85F3-59B6D11E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D6AF35C-CAF8-973F-581E-767C51713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48BEC4-635C-229B-DAB8-B8FC2261F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27E2D17-7398-BB3F-1558-74337228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43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670C84-FB86-B0BC-D6B8-8AE36B92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8E7BCD-4818-F7B3-7EDD-C3FBDF8B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D69B78-F308-913D-D1E5-D8728B4F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83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F147E-88BC-C93F-C342-18129823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0772D-9C9A-89EE-81DB-B4B163282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CE7911-755C-820E-6706-AB72C9A3F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06C62A-53EB-A5C9-6591-240E71E0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E1A0D0-FB59-B2FF-508B-C9079C7A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75E52-5D7F-C679-6EE0-8C3BB017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04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31233-875B-5FED-49D6-DFB2E04C4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204B4A-3116-56A0-EBBD-0C11E4B575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6F0109-DCE5-B4C6-4B17-914DC3CA9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634B4B-51C8-B186-E7EC-72BDD8FD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A38925-C044-3CAD-1558-2E0E4F2B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5EE827-C670-786C-793F-21C9C200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6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BA908-FE3A-10CE-124F-92FBDDF5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23C77A-C069-2B7C-9E39-A46061ACB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398B13-23A3-F275-7F8A-1EBC8E30C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074B06-8DAD-36C3-4196-18A8EC86E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FF13A7-E97E-7489-4256-6DAA3B2A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73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11B54C8-35B0-BA7B-A968-63AEDBFF8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5DECF36-EDCE-80E5-7D5A-0B9DBF5E71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B26C5C-458C-BA2C-E074-623BC8FBF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643323-2597-E114-2FDC-639D7692F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8C066F-A09D-C2DF-9272-E0885D59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94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44BF2AA-E3EA-B857-81F6-E348A2CE8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1DA2C6-8852-6780-FCCE-57A6A027B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8855FE-08C5-B8CD-2EC2-EF282BF0D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9D70C-ED92-4B61-992F-0E280050A2F1}" type="datetimeFigureOut">
              <a:rPr lang="pt-BR" smtClean="0"/>
              <a:t>21/09/2025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099EAD-500D-72ED-0A52-607A6DB6F7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2AF3B2-4309-C077-EF92-599EE3286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3F0CD-24A5-4507-8173-B218931AD6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51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r.freepik.com/vetores-premium/crianca-em-fundo-de-ponto-de-interrogacao-grande-pergunta-e-solucao-personagem-de-desenho-animado-engracado_213359231.ht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r.freepik.com/imagem-ia-premium/jesus-o-bom-pastor_261611127.ht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ntosecantares.com.br/parabola-do-semeador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ac.wetlands.org/publicacion/generando-buenas-practicas-para-la-pesca-artesanal-sustentable-en-el-delta-del-parana/foto-pescado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EE3FD-C8DE-E3BF-8753-9567E8FB1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O LÍDER COMO </a:t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b="1" dirty="0">
                <a:solidFill>
                  <a:srgbClr val="FF0000"/>
                </a:solidFill>
              </a:rPr>
              <a:t>DISCÍPULO MISSIONÁRIO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C69C44-1085-C6B6-194F-955DBD69AD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sz="3200" b="1" dirty="0"/>
              <a:t>Pe. Francisco Sorrentino – PIME </a:t>
            </a:r>
          </a:p>
        </p:txBody>
      </p:sp>
    </p:spTree>
    <p:extLst>
      <p:ext uri="{BB962C8B-B14F-4D97-AF65-F5344CB8AC3E}">
        <p14:creationId xmlns:p14="http://schemas.microsoft.com/office/powerpoint/2010/main" val="327737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743C5F-CAC5-B41A-E3D8-CD7942D51C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6775" y="812751"/>
            <a:ext cx="10705513" cy="54614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4400" dirty="0"/>
              <a:t>A dinâmica da liderança continua sendo um quebra-cabeças. Ainda não sabemos muita coisa sobre o que faz de alguém um bom líder. E não é por falta de pesquisa. O falecido Ralph </a:t>
            </a:r>
            <a:r>
              <a:rPr lang="pt-BR" sz="4400" dirty="0" err="1"/>
              <a:t>Stogdill</a:t>
            </a:r>
            <a:r>
              <a:rPr lang="pt-BR" sz="4400" dirty="0"/>
              <a:t> cunhou esta frase desencorajadora: "Existem tantas definições de liderança quanto pessoas que tentaram cercar o conceito“</a:t>
            </a:r>
          </a:p>
          <a:p>
            <a:pPr marL="0" indent="0" algn="r">
              <a:buNone/>
            </a:pPr>
            <a:r>
              <a:rPr lang="pt-BR" dirty="0"/>
              <a:t>(Manfred F.R. </a:t>
            </a:r>
            <a:r>
              <a:rPr lang="pt-BR" dirty="0" err="1"/>
              <a:t>Kets</a:t>
            </a:r>
            <a:r>
              <a:rPr lang="pt-BR" dirty="0"/>
              <a:t> de </a:t>
            </a:r>
            <a:r>
              <a:rPr lang="pt-BR" dirty="0" err="1"/>
              <a:t>Vries</a:t>
            </a:r>
            <a:r>
              <a:rPr lang="pt-BR" dirty="0"/>
              <a:t> - Danny Miller) </a:t>
            </a:r>
          </a:p>
        </p:txBody>
      </p:sp>
    </p:spTree>
    <p:extLst>
      <p:ext uri="{BB962C8B-B14F-4D97-AF65-F5344CB8AC3E}">
        <p14:creationId xmlns:p14="http://schemas.microsoft.com/office/powerpoint/2010/main" val="116032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1B6BFE3-0C31-6A51-E17A-B933742EB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E21B56AF-5F75-4B91-550E-352B33A4D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375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8800" dirty="0">
                <a:solidFill>
                  <a:srgbClr val="FF0000"/>
                </a:solidFill>
              </a:rPr>
              <a:t>Como deve ser um bom líder? 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E8DB17E9-887F-26CB-9F33-C7ABD0B64E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22546" y="1825625"/>
            <a:ext cx="3280908" cy="4351338"/>
          </a:xfrm>
        </p:spPr>
      </p:pic>
    </p:spTree>
    <p:extLst>
      <p:ext uri="{BB962C8B-B14F-4D97-AF65-F5344CB8AC3E}">
        <p14:creationId xmlns:p14="http://schemas.microsoft.com/office/powerpoint/2010/main" val="1212336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0818E-6B8B-4410-D097-BF00EECA14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7292B-D8CB-BCEA-6DDF-AC08EBC4A0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42534" y="844062"/>
            <a:ext cx="10515600" cy="5416061"/>
          </a:xfrm>
        </p:spPr>
        <p:txBody>
          <a:bodyPr>
            <a:normAutofit/>
          </a:bodyPr>
          <a:lstStyle/>
          <a:p>
            <a:r>
              <a:rPr lang="pt-BR" sz="4400" dirty="0"/>
              <a:t>O líder é alguém que com seu “carisma” deve gerar o consenso interior e a adesão livre dos seguidores.</a:t>
            </a:r>
          </a:p>
          <a:p>
            <a:r>
              <a:rPr lang="pt-BR" sz="4400" dirty="0"/>
              <a:t>O líder deve possuir "níveis mais elevados de valores éticos" </a:t>
            </a:r>
            <a:r>
              <a:rPr lang="pt-BR" sz="3200" dirty="0"/>
              <a:t>(Oh &amp; Wang, 2020)</a:t>
            </a:r>
            <a:r>
              <a:rPr lang="pt-BR" sz="4400" dirty="0"/>
              <a:t>. </a:t>
            </a:r>
          </a:p>
          <a:p>
            <a:r>
              <a:rPr lang="pt-BR" sz="4400" dirty="0"/>
              <a:t>O líder «deve ser atraente, credível e visto como modelo moral» </a:t>
            </a:r>
            <a:r>
              <a:rPr lang="pt-BR" sz="3200" dirty="0"/>
              <a:t>(Brown, </a:t>
            </a:r>
            <a:r>
              <a:rPr lang="pt-BR" sz="3200" dirty="0" err="1"/>
              <a:t>Trevino</a:t>
            </a:r>
            <a:r>
              <a:rPr lang="pt-BR" sz="3200" dirty="0"/>
              <a:t> e Harrison, 2005)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405239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BF7BA2A-3A1E-37C6-6BCD-FD0F774FC2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59370" y="914400"/>
            <a:ext cx="9346368" cy="5031959"/>
          </a:xfrm>
        </p:spPr>
        <p:txBody>
          <a:bodyPr>
            <a:normAutofit/>
          </a:bodyPr>
          <a:lstStyle/>
          <a:p>
            <a:r>
              <a:rPr lang="pt-BR" sz="5400" dirty="0"/>
              <a:t>Tende-se a dar muita ênfase no líder como um modelo ético e espiritual para os seguidores: o líder deve se tornar a referência para seus seguidores.</a:t>
            </a:r>
          </a:p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62F022C-AE54-7ED7-C4B9-32BEDB3D7CF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039225" y="760413"/>
            <a:ext cx="3152775" cy="514350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467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BBFAA-BB0F-6A8C-4B5F-68FA9B27D1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36238" cy="1030288"/>
          </a:xfrm>
        </p:spPr>
        <p:txBody>
          <a:bodyPr>
            <a:normAutofit/>
          </a:bodyPr>
          <a:lstStyle/>
          <a:p>
            <a:r>
              <a:rPr lang="pt-BR" sz="54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F5D189-3585-FCFF-99AC-16EF4A73ACB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34518" y="365126"/>
            <a:ext cx="10368457" cy="6127750"/>
          </a:xfrm>
        </p:spPr>
        <p:txBody>
          <a:bodyPr>
            <a:noAutofit/>
          </a:bodyPr>
          <a:lstStyle/>
          <a:p>
            <a:r>
              <a:rPr lang="pt-BR" sz="3800" dirty="0">
                <a:solidFill>
                  <a:srgbClr val="FF0000"/>
                </a:solidFill>
              </a:rPr>
              <a:t>Líder personalista</a:t>
            </a:r>
            <a:r>
              <a:rPr lang="pt-BR" sz="3800" dirty="0"/>
              <a:t>: seu “eu” é superdimensionado, a ponto de abafar o dos outros </a:t>
            </a:r>
          </a:p>
          <a:p>
            <a:r>
              <a:rPr lang="pt-BR" sz="3800" dirty="0">
                <a:solidFill>
                  <a:srgbClr val="FF0000"/>
                </a:solidFill>
              </a:rPr>
              <a:t>Líder paternalista/maternalista</a:t>
            </a:r>
            <a:r>
              <a:rPr lang="pt-BR" sz="3800" dirty="0"/>
              <a:t>: trata os outros como se fossem seus filhos/as ou, então, os infantiliza. </a:t>
            </a:r>
          </a:p>
          <a:p>
            <a:r>
              <a:rPr lang="pt-BR" sz="3800" dirty="0">
                <a:solidFill>
                  <a:srgbClr val="FF0000"/>
                </a:solidFill>
              </a:rPr>
              <a:t>Líder perfeccionista</a:t>
            </a:r>
            <a:r>
              <a:rPr lang="pt-BR" sz="3800" dirty="0"/>
              <a:t>: tão preocupado em não errar a ponto de entrar em crise, na eventualidade de cometer algum deslize. </a:t>
            </a:r>
          </a:p>
          <a:p>
            <a:r>
              <a:rPr lang="pt-BR" sz="3800" dirty="0">
                <a:solidFill>
                  <a:srgbClr val="FF0000"/>
                </a:solidFill>
              </a:rPr>
              <a:t>Líder policialesco</a:t>
            </a:r>
            <a:r>
              <a:rPr lang="pt-BR" sz="3800" dirty="0"/>
              <a:t>: pretende exercer um controle rígido sobre os outros. </a:t>
            </a:r>
          </a:p>
        </p:txBody>
      </p:sp>
    </p:spTree>
    <p:extLst>
      <p:ext uri="{BB962C8B-B14F-4D97-AF65-F5344CB8AC3E}">
        <p14:creationId xmlns:p14="http://schemas.microsoft.com/office/powerpoint/2010/main" val="41513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12498E-0967-7DB1-3E29-CFD00515DB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34518" y="449705"/>
            <a:ext cx="10561839" cy="6162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6600" dirty="0"/>
              <a:t>Na comunidade cristã, os membros não são </a:t>
            </a:r>
            <a:r>
              <a:rPr lang="pt-BR" sz="6600" dirty="0">
                <a:solidFill>
                  <a:srgbClr val="FF0000"/>
                </a:solidFill>
              </a:rPr>
              <a:t>seguidores</a:t>
            </a:r>
            <a:r>
              <a:rPr lang="pt-BR" sz="6600" dirty="0"/>
              <a:t> do líder, mesmo que ele seja o mais espiritual e ético do universo, mas de </a:t>
            </a:r>
            <a:r>
              <a:rPr lang="pt-BR" sz="6600" dirty="0">
                <a:solidFill>
                  <a:srgbClr val="FF0000"/>
                </a:solidFill>
              </a:rPr>
              <a:t>Jesus Cristo</a:t>
            </a:r>
            <a:r>
              <a:rPr lang="pt-BR" sz="6600" dirty="0"/>
              <a:t>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398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8CC5BD-CE20-B142-9DAA-C4DA8FD347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70671" y="928468"/>
            <a:ext cx="9544928" cy="52484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7200" dirty="0"/>
              <a:t>Na comunidade cristã a liderança humana é sempre </a:t>
            </a:r>
            <a:r>
              <a:rPr lang="pt-BR" sz="7200" dirty="0">
                <a:solidFill>
                  <a:srgbClr val="FF0000"/>
                </a:solidFill>
              </a:rPr>
              <a:t>mediação</a:t>
            </a:r>
            <a:r>
              <a:rPr lang="pt-BR" sz="7200" dirty="0"/>
              <a:t> e </a:t>
            </a:r>
            <a:r>
              <a:rPr lang="pt-BR" sz="7200" dirty="0">
                <a:solidFill>
                  <a:srgbClr val="FF0000"/>
                </a:solidFill>
              </a:rPr>
              <a:t>jamais substituição </a:t>
            </a:r>
            <a:r>
              <a:rPr lang="pt-BR" sz="7200" dirty="0"/>
              <a:t>da liderança maior, a de Cristo. </a:t>
            </a:r>
          </a:p>
        </p:txBody>
      </p:sp>
    </p:spTree>
    <p:extLst>
      <p:ext uri="{BB962C8B-B14F-4D97-AF65-F5344CB8AC3E}">
        <p14:creationId xmlns:p14="http://schemas.microsoft.com/office/powerpoint/2010/main" val="76873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F6C3-89D8-D08B-CE33-8D6164D2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0EE84AC-1440-DB64-A9D1-7F7F43861A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4780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2722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86699D-5DB0-011E-C8D1-0FC79D6E109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4061" y="703384"/>
            <a:ext cx="10086535" cy="5613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dirty="0"/>
              <a:t>Um monge encontra outro monge e lhe pergunta: “Como é que muitos largam a vida monástica?” </a:t>
            </a:r>
          </a:p>
          <a:p>
            <a:pPr marL="0" indent="0">
              <a:buNone/>
            </a:pPr>
            <a:r>
              <a:rPr lang="pt-BR" sz="3200" dirty="0"/>
              <a:t>E outro monge responde: “Acontece na vida monástica como quando um cachorro corre atrás de uma lebre: corre atrás e late. Há outros cachorros que vendo isso se unem e correm todos juntos. Acontece que, um belo momento, todos os que não enxergam a lebre cansam e um após o outro se dispersam; só aqueles que a enxergam continuam até o fim. </a:t>
            </a:r>
          </a:p>
          <a:p>
            <a:pPr marL="0" indent="0">
              <a:buNone/>
            </a:pPr>
            <a:r>
              <a:rPr lang="pt-BR" sz="3200" dirty="0"/>
              <a:t>O relato conclui: “Somente quem fixou os olhos na pessoa de Cristo crucificado pode perseverar até o fim”. </a:t>
            </a:r>
          </a:p>
        </p:txBody>
      </p:sp>
    </p:spTree>
    <p:extLst>
      <p:ext uri="{BB962C8B-B14F-4D97-AF65-F5344CB8AC3E}">
        <p14:creationId xmlns:p14="http://schemas.microsoft.com/office/powerpoint/2010/main" val="2795688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FA4299-2A4C-ADCA-B6AF-5533E89AD2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53551" y="618978"/>
            <a:ext cx="9594165" cy="56270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6600" dirty="0"/>
          </a:p>
          <a:p>
            <a:pPr marL="0" indent="0">
              <a:buNone/>
            </a:pPr>
            <a:r>
              <a:rPr lang="pt-BR" sz="6600" dirty="0"/>
              <a:t>Só pode ser líder na comunidade cristã quem se dispõe a ser </a:t>
            </a:r>
            <a:r>
              <a:rPr lang="pt-BR" sz="6600" dirty="0">
                <a:solidFill>
                  <a:srgbClr val="FF0000"/>
                </a:solidFill>
              </a:rPr>
              <a:t>discípulo missionário</a:t>
            </a:r>
            <a:r>
              <a:rPr lang="pt-BR" sz="6600" dirty="0"/>
              <a:t> de Jesus Cristo.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7292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8EB5C-B1BD-427C-3027-D5A95455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F9D805-46D1-04A5-ED82-F3C86EEF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6000" dirty="0"/>
              <a:t>Só quem se autocompreende como discípulo missionário pode </a:t>
            </a:r>
            <a:r>
              <a:rPr lang="pt-BR" sz="6000" dirty="0">
                <a:solidFill>
                  <a:srgbClr val="FF0000"/>
                </a:solidFill>
              </a:rPr>
              <a:t>ajudar a formar </a:t>
            </a:r>
            <a:r>
              <a:rPr lang="pt-BR" sz="6000" dirty="0"/>
              <a:t>outros discípulos missionários.</a:t>
            </a:r>
          </a:p>
        </p:txBody>
      </p:sp>
    </p:spTree>
    <p:extLst>
      <p:ext uri="{BB962C8B-B14F-4D97-AF65-F5344CB8AC3E}">
        <p14:creationId xmlns:p14="http://schemas.microsoft.com/office/powerpoint/2010/main" val="3081509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119C8-6D2A-D56B-37AA-06EC0AE1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0A9A2A-742B-34D2-D3BA-8D1C93C7C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6000" dirty="0"/>
              <a:t>Por ser discípulo, o líder é uma pessoa que </a:t>
            </a:r>
            <a:r>
              <a:rPr lang="pt-BR" sz="6000" dirty="0">
                <a:solidFill>
                  <a:srgbClr val="FF0000"/>
                </a:solidFill>
              </a:rPr>
              <a:t>está a caminho </a:t>
            </a:r>
            <a:r>
              <a:rPr lang="pt-BR" sz="6000" dirty="0"/>
              <a:t>e, na progressividade, </a:t>
            </a:r>
            <a:r>
              <a:rPr lang="pt-BR" sz="6000" dirty="0">
                <a:solidFill>
                  <a:srgbClr val="FF0000"/>
                </a:solidFill>
              </a:rPr>
              <a:t>abraça o</a:t>
            </a:r>
            <a:r>
              <a:rPr lang="pt-BR" sz="6000" dirty="0"/>
              <a:t> </a:t>
            </a:r>
            <a:r>
              <a:rPr lang="pt-BR" sz="6000" dirty="0">
                <a:solidFill>
                  <a:srgbClr val="FF0000"/>
                </a:solidFill>
              </a:rPr>
              <a:t>projeto de Jesus</a:t>
            </a:r>
            <a:r>
              <a:rPr lang="pt-BR" sz="6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955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FF12378-44AB-BA5A-6829-ABEE740FE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t-BR" sz="5400" b="1" dirty="0">
              <a:solidFill>
                <a:srgbClr val="FF0000"/>
              </a:solidFill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71C5874-F41C-7A9B-3BFA-72B313E27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dirty="0"/>
              <a:t>“Não se começa a ser cristão por uma decisão ética ou uma grande ideia, mas através do encontro com um acontecimento, com Jesus Cristo” </a:t>
            </a:r>
          </a:p>
          <a:p>
            <a:pPr marL="0" indent="0" algn="r">
              <a:buNone/>
            </a:pPr>
            <a:r>
              <a:rPr lang="pt-BR" sz="4800" dirty="0"/>
              <a:t>(</a:t>
            </a:r>
            <a:r>
              <a:rPr lang="pt-BR" sz="4800" dirty="0" err="1"/>
              <a:t>DAp</a:t>
            </a:r>
            <a:r>
              <a:rPr lang="pt-BR" sz="4800" dirty="0"/>
              <a:t> 243)</a:t>
            </a:r>
          </a:p>
          <a:p>
            <a:pPr marL="0" indent="0">
              <a:buNone/>
            </a:pP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699120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9340489-39CC-93B8-79D4-ECE70617914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5759" y="1617785"/>
            <a:ext cx="4670475" cy="3643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6600" b="1" dirty="0">
                <a:solidFill>
                  <a:srgbClr val="FF0000"/>
                </a:solidFill>
              </a:rPr>
              <a:t>O líder como discípulo missionário 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25F614-2AEE-B0E1-D272-E32EEF0F7FF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627078" y="858129"/>
            <a:ext cx="6020972" cy="5318834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pt-BR" sz="6000" dirty="0"/>
              <a:t>Gratuidade do chamado divino </a:t>
            </a:r>
          </a:p>
          <a:p>
            <a:pPr marL="514350" indent="-514350">
              <a:buAutoNum type="arabicParenR"/>
            </a:pPr>
            <a:r>
              <a:rPr lang="pt-BR" sz="6000" dirty="0"/>
              <a:t>Horizonte da Cruz. </a:t>
            </a:r>
          </a:p>
          <a:p>
            <a:pPr marL="514350" indent="-514350">
              <a:buAutoNum type="arabicParenR"/>
            </a:pPr>
            <a:r>
              <a:rPr lang="pt-BR" sz="6000" dirty="0"/>
              <a:t>Missão evangelizadora.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42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630B9-5BA7-230C-1CE9-08316781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t-BR" sz="5400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5BE0B6-4DDD-63EF-A671-E154B076D2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BR" sz="6600" b="1" dirty="0">
                <a:solidFill>
                  <a:srgbClr val="C00000"/>
                </a:solidFill>
              </a:rPr>
              <a:t>Gratuidade do chamado divino </a:t>
            </a:r>
            <a:endParaRPr lang="pt-BR" sz="6600" dirty="0">
              <a:solidFill>
                <a:srgbClr val="C00000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FADEEF5-403A-6813-DD1B-0D640ABD79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dirty="0"/>
              <a:t>Jesus subiu a montanha e chamou os que ele quis; e foram a ele.</a:t>
            </a:r>
          </a:p>
          <a:p>
            <a:pPr marL="0" indent="0" algn="r">
              <a:buNone/>
            </a:pPr>
            <a:r>
              <a:rPr lang="pt-BR" sz="4800" dirty="0"/>
              <a:t>(Mc 3,13)</a:t>
            </a:r>
          </a:p>
        </p:txBody>
      </p:sp>
    </p:spTree>
    <p:extLst>
      <p:ext uri="{BB962C8B-B14F-4D97-AF65-F5344CB8AC3E}">
        <p14:creationId xmlns:p14="http://schemas.microsoft.com/office/powerpoint/2010/main" val="253675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C8E9A2-6785-5044-21FF-3CCB75BD89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6436" y="576774"/>
            <a:ext cx="10564837" cy="5809957"/>
          </a:xfrm>
        </p:spPr>
        <p:txBody>
          <a:bodyPr>
            <a:normAutofit fontScale="92500" lnSpcReduction="10000"/>
          </a:bodyPr>
          <a:lstStyle/>
          <a:p>
            <a:r>
              <a:rPr lang="pt-BR" sz="4000" dirty="0"/>
              <a:t>Viemos do Outro e sou para os outros. </a:t>
            </a:r>
          </a:p>
          <a:p>
            <a:r>
              <a:rPr lang="pt-BR" sz="4000" dirty="0"/>
              <a:t>“Não fostes vós que me escolhestes, mas </a:t>
            </a:r>
            <a:r>
              <a:rPr lang="pt-BR" sz="4000" dirty="0">
                <a:solidFill>
                  <a:srgbClr val="FF0000"/>
                </a:solidFill>
              </a:rPr>
              <a:t>fui eu que vos escolhi e vos enviei </a:t>
            </a:r>
            <a:r>
              <a:rPr lang="pt-BR" sz="4000" dirty="0"/>
              <a:t>para que produzais fruto e o vosso fruto permaneça” (Jo 15,16)</a:t>
            </a:r>
          </a:p>
          <a:p>
            <a:r>
              <a:rPr lang="pt-BR" sz="4000" dirty="0"/>
              <a:t>Há uma gratuidade a ser sempre considerada: a do chamado de Deus que precede e sustenta toda e qualquer resposta humana. </a:t>
            </a:r>
          </a:p>
          <a:p>
            <a:r>
              <a:rPr lang="pt-BR" sz="4000" dirty="0"/>
              <a:t>Superação de qualquer forma de liderança egocêntrica e o exercício de uma liderança descentrada de si mesmo. </a:t>
            </a:r>
          </a:p>
          <a:p>
            <a:r>
              <a:rPr lang="pt-BR" sz="4000" dirty="0"/>
              <a:t>Do amor a Jesus origina-se o amor aos outros...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244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BAD6B39-3761-6080-137C-81268E83E61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53218" y="1825625"/>
            <a:ext cx="4928382" cy="4351338"/>
          </a:xfrm>
        </p:spPr>
        <p:txBody>
          <a:bodyPr>
            <a:normAutofit/>
          </a:bodyPr>
          <a:lstStyle/>
          <a:p>
            <a:endParaRPr lang="pt-BR" sz="6000" dirty="0">
              <a:solidFill>
                <a:srgbClr val="C00000"/>
              </a:solidFill>
            </a:endParaRPr>
          </a:p>
          <a:p>
            <a:r>
              <a:rPr lang="pt-BR" sz="6000" b="1" dirty="0">
                <a:solidFill>
                  <a:srgbClr val="C00000"/>
                </a:solidFill>
              </a:rPr>
              <a:t>Horizonte da Cruz.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61DB182-B3AB-CFB1-36CA-3C8C281709F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65895" y="970671"/>
            <a:ext cx="6499274" cy="52062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“</a:t>
            </a:r>
            <a:r>
              <a:rPr lang="pt-BR" sz="4000" dirty="0"/>
              <a:t>Se alguém quer vir após mim, renuncie a si mesmo, tome a sua cruz e siga-me”! Pois quem quiser salvar sua vida a perderá; mas quem perder sua vida por causa de mim e do Evangelho, a salvará.</a:t>
            </a:r>
          </a:p>
          <a:p>
            <a:pPr marL="0" indent="0" algn="r">
              <a:buNone/>
            </a:pPr>
            <a:r>
              <a:rPr lang="pt-BR" sz="4000" dirty="0"/>
              <a:t>(Mc 8, 34-35)</a:t>
            </a:r>
          </a:p>
        </p:txBody>
      </p:sp>
    </p:spTree>
    <p:extLst>
      <p:ext uri="{BB962C8B-B14F-4D97-AF65-F5344CB8AC3E}">
        <p14:creationId xmlns:p14="http://schemas.microsoft.com/office/powerpoint/2010/main" val="8883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389D33-14F5-80AC-BFBE-24674DDF18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6774" y="548640"/>
            <a:ext cx="10677380" cy="5950634"/>
          </a:xfrm>
        </p:spPr>
        <p:txBody>
          <a:bodyPr>
            <a:normAutofit lnSpcReduction="10000"/>
          </a:bodyPr>
          <a:lstStyle/>
          <a:p>
            <a:r>
              <a:rPr lang="pt-BR" sz="3600" dirty="0"/>
              <a:t>A identidade do discípulo comporta renúncias, carregar a cruz e seguir o Mestre pelo mesmo caminho.</a:t>
            </a:r>
          </a:p>
          <a:p>
            <a:r>
              <a:rPr lang="pt-BR" sz="3600" dirty="0"/>
              <a:t> Marcos deixa bem claro que se Jesus enfrentou muitas dificuldades assim vai ser para os seus seguidores: na instrução depois do 2º anúncio da paixão (Mc 9,30-31) afirma claramente que “todos serão temperados no fogo” (Mc 9,49).</a:t>
            </a:r>
          </a:p>
          <a:p>
            <a:r>
              <a:rPr lang="pt-BR" sz="3600" dirty="0"/>
              <a:t> No discurso escatológico, Jesus adverte os discípulos de que as perseguições, as pressões da parte de membros da própria família e de autoridades políticas e religiosas, não vão faltar em sua atividade missionária (Mc 13,5-13)</a:t>
            </a:r>
          </a:p>
        </p:txBody>
      </p:sp>
    </p:spTree>
    <p:extLst>
      <p:ext uri="{BB962C8B-B14F-4D97-AF65-F5344CB8AC3E}">
        <p14:creationId xmlns:p14="http://schemas.microsoft.com/office/powerpoint/2010/main" val="267869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064A17EB-E350-8FA2-E59E-284F67BC714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790" y="1448972"/>
            <a:ext cx="4895557" cy="4727991"/>
          </a:xfrm>
        </p:spPr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sz="4800" b="1" dirty="0">
                <a:solidFill>
                  <a:srgbClr val="C00000"/>
                </a:solidFill>
              </a:rPr>
              <a:t>Missão evangelizadora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14C734F-0EC4-D949-4690-5129A7ABBAD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514535" y="681037"/>
            <a:ext cx="5889675" cy="5495926"/>
          </a:xfrm>
        </p:spPr>
        <p:txBody>
          <a:bodyPr>
            <a:normAutofit fontScale="92500"/>
          </a:bodyPr>
          <a:lstStyle/>
          <a:p>
            <a:r>
              <a:rPr lang="pt-BR" sz="4000" dirty="0"/>
              <a:t>“Ide pelo mundo inteiro e anunciai a Boa Nova a toda criatura!”(Mc 16,15)</a:t>
            </a:r>
          </a:p>
          <a:p>
            <a:endParaRPr lang="pt-BR" sz="4000" dirty="0"/>
          </a:p>
          <a:p>
            <a:r>
              <a:rPr lang="pt-BR" sz="4000" dirty="0"/>
              <a:t>Então, os discípulos foram anunciar a Boa Nova por toda parte. O Senhor os ajudava e confirmava sua palavra pelos sinais que a acompanhavam. (Mc 16,20)</a:t>
            </a:r>
          </a:p>
        </p:txBody>
      </p:sp>
    </p:spTree>
    <p:extLst>
      <p:ext uri="{BB962C8B-B14F-4D97-AF65-F5344CB8AC3E}">
        <p14:creationId xmlns:p14="http://schemas.microsoft.com/office/powerpoint/2010/main" val="38566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5DBB5-3144-DBC7-BDEB-5A1881701C5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4234" y="393895"/>
            <a:ext cx="10902461" cy="61335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4400" dirty="0"/>
          </a:p>
          <a:p>
            <a:r>
              <a:rPr lang="pt-BR" sz="4400" dirty="0"/>
              <a:t>Na comunidade cristã, o líder nunca pode esquecer que a sua liderança é sempre uma liderança evangelizadora (=anunciar o Reino!), e não meramente organizativa. </a:t>
            </a:r>
          </a:p>
          <a:p>
            <a:r>
              <a:rPr lang="pt-BR" sz="4400" dirty="0"/>
              <a:t>Sentir-se sempre um “enviado” (Ide!)... provisoriedade. </a:t>
            </a:r>
          </a:p>
          <a:p>
            <a:r>
              <a:rPr lang="pt-BR" sz="4400" dirty="0"/>
              <a:t>Enviado com os outros (Igreja em saída) para anunciar a Boa Nova do Reino de Deus. </a:t>
            </a:r>
          </a:p>
        </p:txBody>
      </p:sp>
    </p:spTree>
    <p:extLst>
      <p:ext uri="{BB962C8B-B14F-4D97-AF65-F5344CB8AC3E}">
        <p14:creationId xmlns:p14="http://schemas.microsoft.com/office/powerpoint/2010/main" val="69593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689DAD7-FFC3-B0EF-7C95-430A1D79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22948"/>
            <a:ext cx="10521950" cy="3466516"/>
          </a:xfrm>
        </p:spPr>
        <p:txBody>
          <a:bodyPr>
            <a:normAutofit fontScale="90000"/>
          </a:bodyPr>
          <a:lstStyle/>
          <a:p>
            <a:pPr algn="ctr"/>
            <a:br>
              <a:rPr lang="pt-BR" b="1" dirty="0">
                <a:solidFill>
                  <a:srgbClr val="FF0000"/>
                </a:solidFill>
              </a:rPr>
            </a:br>
            <a:br>
              <a:rPr lang="pt-BR" b="1" dirty="0">
                <a:solidFill>
                  <a:srgbClr val="FF0000"/>
                </a:solidFill>
              </a:rPr>
            </a:br>
            <a:br>
              <a:rPr lang="pt-BR" b="1" dirty="0">
                <a:solidFill>
                  <a:srgbClr val="FF0000"/>
                </a:solidFill>
              </a:rPr>
            </a:br>
            <a:r>
              <a:rPr lang="pt-BR" b="1" dirty="0">
                <a:solidFill>
                  <a:srgbClr val="FF0000"/>
                </a:solidFill>
              </a:rPr>
              <a:t>TRÊS IMAGENS BÍBLICAS </a:t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b="1" dirty="0">
                <a:solidFill>
                  <a:srgbClr val="FF0000"/>
                </a:solidFill>
              </a:rPr>
              <a:t>PARA O LÍDER AGIR COMO </a:t>
            </a:r>
            <a:br>
              <a:rPr lang="pt-BR" b="1" dirty="0">
                <a:solidFill>
                  <a:srgbClr val="FF0000"/>
                </a:solidFill>
              </a:rPr>
            </a:br>
            <a:r>
              <a:rPr lang="pt-BR" b="1" dirty="0">
                <a:solidFill>
                  <a:srgbClr val="FF0000"/>
                </a:solidFill>
              </a:rPr>
              <a:t>DISCÍPULO MISSIONÁRIO</a:t>
            </a:r>
            <a:br>
              <a:rPr lang="pt-BR" b="1" dirty="0">
                <a:solidFill>
                  <a:srgbClr val="FF0000"/>
                </a:solidFill>
              </a:rPr>
            </a:b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F246091-1927-78AE-32F1-A8EB2717D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027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538FB4C-F323-C3BD-BA8F-BEB0CC55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292" y="365125"/>
            <a:ext cx="10274508" cy="939019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</a:rPr>
              <a:t>Bom Pastor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91DE60F-348E-FF69-0E1F-03908FFB5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305" y="1514006"/>
            <a:ext cx="8782837" cy="5127426"/>
          </a:xfrm>
        </p:spPr>
        <p:txBody>
          <a:bodyPr>
            <a:normAutofit fontScale="92500" lnSpcReduction="20000"/>
          </a:bodyPr>
          <a:lstStyle/>
          <a:p>
            <a:r>
              <a:rPr lang="pt-BR" sz="3300" dirty="0"/>
              <a:t>Relação profundamente afetiva com suas ovelhas. Preocupa-se com a vida das ovelhas e para elas doa a sua mesma vida (cf. Jo 10,1-18).</a:t>
            </a:r>
          </a:p>
          <a:p>
            <a:r>
              <a:rPr lang="pt-BR" sz="3300" dirty="0"/>
              <a:t>  O Salmo 23 pode ser considerado como o salmo do “pastor” e do “amigo”.</a:t>
            </a:r>
          </a:p>
          <a:p>
            <a:r>
              <a:rPr lang="pt-BR" sz="3300" dirty="0"/>
              <a:t>Embora o “pastor” seja imagem de liderança (vertical) e o “amigo” signifique igualdade sem hierarquia, não há contraposição entre pastoreio e amizade.</a:t>
            </a:r>
          </a:p>
          <a:p>
            <a:r>
              <a:rPr lang="pt-BR" sz="3300" dirty="0"/>
              <a:t>Segundo a Bíblia, para ser um bom pastor é necessário, também, ser um bom amigo, pois ganhar o outro pela amizade, não diminui o respeito pela autoridade</a:t>
            </a:r>
            <a:endParaRPr lang="pt-BR" dirty="0"/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66DAA2C4-C4D4-1B06-C89B-F05B0AB2CA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280141" y="365125"/>
            <a:ext cx="2731385" cy="2731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390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67859-EF99-4F24-115F-6094B113F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</a:rPr>
              <a:t>Semeador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18EEBA-D789-234E-BC30-160855F15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690688"/>
            <a:ext cx="8546433" cy="4565733"/>
          </a:xfrm>
        </p:spPr>
        <p:txBody>
          <a:bodyPr>
            <a:normAutofit lnSpcReduction="10000"/>
          </a:bodyPr>
          <a:lstStyle/>
          <a:p>
            <a:r>
              <a:rPr lang="pt-BR" sz="3600" dirty="0"/>
              <a:t>Lança a semente e sabe esperar...</a:t>
            </a:r>
          </a:p>
          <a:p>
            <a:r>
              <a:rPr lang="pt-BR" sz="3600" dirty="0"/>
              <a:t>O “campo é o mundo” (</a:t>
            </a:r>
            <a:r>
              <a:rPr lang="pt-BR" sz="3600" dirty="0" err="1"/>
              <a:t>Mt</a:t>
            </a:r>
            <a:r>
              <a:rPr lang="pt-BR" sz="3600" dirty="0"/>
              <a:t> 13,48), lugar aberto, de risco e de insegurança, onde o semeador sai para semear.</a:t>
            </a:r>
          </a:p>
          <a:p>
            <a:r>
              <a:rPr lang="pt-BR" sz="3600" dirty="0"/>
              <a:t>Lança a semente em todo tipo de terreno, mas não é ele que faz crescer (cf. Mc 4,26-29)</a:t>
            </a:r>
          </a:p>
          <a:p>
            <a:r>
              <a:rPr lang="pt-BR" sz="3600" dirty="0"/>
              <a:t>Gratuidade radical, discernimento, esperança</a:t>
            </a:r>
          </a:p>
          <a:p>
            <a:endParaRPr lang="pt-BR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D1664683-0222-69D1-B615-7ADE31E753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92663" y="368838"/>
            <a:ext cx="2297091" cy="2986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795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54B1B-BEF2-4D98-00DB-C35F6912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</a:rPr>
              <a:t>Pescador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7567CE-977F-8326-BD3C-1B1A4DD42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558" y="1524000"/>
            <a:ext cx="7010399" cy="4968875"/>
          </a:xfrm>
        </p:spPr>
        <p:txBody>
          <a:bodyPr>
            <a:noAutofit/>
          </a:bodyPr>
          <a:lstStyle/>
          <a:p>
            <a:r>
              <a:rPr lang="pt-BR" sz="3600" dirty="0"/>
              <a:t>Navega em alto mar à mercê das turbulências, num lugar inóspito, totalmente inseguro, incontrolável, hostil. </a:t>
            </a:r>
          </a:p>
          <a:p>
            <a:r>
              <a:rPr lang="pt-BR" sz="3600" dirty="0"/>
              <a:t>A pesca está sujeita a todo tipo de imprevistos, de surpresas e de riscos.</a:t>
            </a:r>
          </a:p>
          <a:p>
            <a:r>
              <a:rPr lang="pt-BR" sz="3600" dirty="0"/>
              <a:t>A missão torna-se aqui uma atividade marcada pela pura fé e obediência à Palavra. 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09332A34-2A80-0D71-AD04-222FD9E3E3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01263" y="365125"/>
            <a:ext cx="3910263" cy="2201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28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CE8194-83C3-B1A8-CCD9-9F9D6CCA8B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9626" y="434715"/>
            <a:ext cx="10772142" cy="5789622"/>
          </a:xfrm>
        </p:spPr>
        <p:txBody>
          <a:bodyPr>
            <a:noAutofit/>
          </a:bodyPr>
          <a:lstStyle/>
          <a:p>
            <a:r>
              <a:rPr lang="pt-BR" sz="3200" dirty="0"/>
              <a:t>As três imagens bíblicas retratam bem três diversas situações e a dinâmica diferenciada de cada uma delas. </a:t>
            </a:r>
          </a:p>
          <a:p>
            <a:r>
              <a:rPr lang="pt-BR" sz="3200" b="1" dirty="0">
                <a:solidFill>
                  <a:srgbClr val="FF0000"/>
                </a:solidFill>
              </a:rPr>
              <a:t>PASTOR</a:t>
            </a:r>
            <a:r>
              <a:rPr lang="pt-BR" sz="3200" dirty="0"/>
              <a:t>: cuidado maternal de Deus que guia e conduz o Povo de Israel (cf. </a:t>
            </a:r>
            <a:r>
              <a:rPr lang="pt-BR" sz="3200" dirty="0" err="1"/>
              <a:t>Gn</a:t>
            </a:r>
            <a:r>
              <a:rPr lang="pt-BR" sz="3200" dirty="0"/>
              <a:t> 48,15; </a:t>
            </a:r>
            <a:r>
              <a:rPr lang="pt-BR" sz="3200" dirty="0" err="1"/>
              <a:t>Sl</a:t>
            </a:r>
            <a:r>
              <a:rPr lang="pt-BR" sz="3200" dirty="0"/>
              <a:t> 23; </a:t>
            </a:r>
            <a:r>
              <a:rPr lang="pt-BR" sz="3200" dirty="0" err="1"/>
              <a:t>Is</a:t>
            </a:r>
            <a:r>
              <a:rPr lang="pt-BR" sz="3200" dirty="0"/>
              <a:t> 40,11; Jr 31,10; </a:t>
            </a:r>
            <a:r>
              <a:rPr lang="pt-BR" sz="3200" dirty="0" err="1"/>
              <a:t>Ez</a:t>
            </a:r>
            <a:r>
              <a:rPr lang="pt-BR" sz="3200" dirty="0"/>
              <a:t> 34,13; </a:t>
            </a:r>
            <a:r>
              <a:rPr lang="pt-BR" sz="3200" dirty="0" err="1"/>
              <a:t>Zc</a:t>
            </a:r>
            <a:r>
              <a:rPr lang="pt-BR" sz="3200" dirty="0"/>
              <a:t> 11,7).</a:t>
            </a:r>
          </a:p>
          <a:p>
            <a:r>
              <a:rPr lang="pt-BR" sz="3200" b="1" dirty="0">
                <a:solidFill>
                  <a:srgbClr val="FF0000"/>
                </a:solidFill>
              </a:rPr>
              <a:t>SEMEADOR:</a:t>
            </a:r>
            <a:r>
              <a:rPr lang="pt-BR" sz="3200" dirty="0"/>
              <a:t> anúncio gratuito da Palavra e à sua acolhida na vida das pessoas (cf. </a:t>
            </a:r>
            <a:r>
              <a:rPr lang="pt-BR" sz="3200" dirty="0" err="1"/>
              <a:t>Mt</a:t>
            </a:r>
            <a:r>
              <a:rPr lang="pt-BR" sz="3200" dirty="0"/>
              <a:t> 13,19; Mc 4,14; </a:t>
            </a:r>
            <a:r>
              <a:rPr lang="pt-BR" sz="3200" dirty="0" err="1"/>
              <a:t>Lc</a:t>
            </a:r>
            <a:r>
              <a:rPr lang="pt-BR" sz="3200" dirty="0"/>
              <a:t> 8,11). </a:t>
            </a:r>
          </a:p>
          <a:p>
            <a:r>
              <a:rPr lang="pt-BR" sz="3200" b="1" dirty="0">
                <a:solidFill>
                  <a:srgbClr val="FF0000"/>
                </a:solidFill>
              </a:rPr>
              <a:t>PESCADOR: </a:t>
            </a:r>
            <a:r>
              <a:rPr lang="pt-BR" sz="3200" dirty="0"/>
              <a:t>missão fora de Israel, envio pós-pascal dos discípulos às nações, representado pela travessia turbulenta (cf. </a:t>
            </a:r>
            <a:r>
              <a:rPr lang="pt-BR" sz="3200" dirty="0" err="1"/>
              <a:t>Mt</a:t>
            </a:r>
            <a:r>
              <a:rPr lang="pt-BR" sz="3200" dirty="0"/>
              <a:t> 8,18ss; Mc 4,35ss; </a:t>
            </a:r>
            <a:r>
              <a:rPr lang="pt-BR" sz="3200" dirty="0" err="1"/>
              <a:t>Lc</a:t>
            </a:r>
            <a:r>
              <a:rPr lang="pt-BR" sz="3200" dirty="0"/>
              <a:t> 8,22ss). Trata-se de uma missão de pescaria, que tem como objetivo a salvação, a redenção e o resgate de vidas (cf. </a:t>
            </a:r>
            <a:r>
              <a:rPr lang="pt-BR" sz="3200" dirty="0" err="1"/>
              <a:t>Lc</a:t>
            </a:r>
            <a:r>
              <a:rPr lang="pt-BR" sz="3200" dirty="0"/>
              <a:t> 5,1-11; Jo 21,1-17; </a:t>
            </a:r>
            <a:r>
              <a:rPr lang="pt-BR" sz="3200" dirty="0" err="1"/>
              <a:t>Mt</a:t>
            </a:r>
            <a:r>
              <a:rPr lang="pt-BR" sz="3200" dirty="0"/>
              <a:t> 10,8; </a:t>
            </a:r>
            <a:r>
              <a:rPr lang="pt-BR" sz="3200" dirty="0" err="1"/>
              <a:t>Ex</a:t>
            </a:r>
            <a:r>
              <a:rPr lang="pt-BR" sz="3200" dirty="0"/>
              <a:t> 3,7-10; 15,16).</a:t>
            </a:r>
          </a:p>
        </p:txBody>
      </p:sp>
    </p:spTree>
    <p:extLst>
      <p:ext uri="{BB962C8B-B14F-4D97-AF65-F5344CB8AC3E}">
        <p14:creationId xmlns:p14="http://schemas.microsoft.com/office/powerpoint/2010/main" val="212520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0B4A0B-B381-2A13-DD20-5607810EB7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10653" y="641684"/>
            <a:ext cx="10106525" cy="5743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dirty="0"/>
              <a:t>Em virtude do Batismo recebido, cada membro do povo de Deus tornou-se discípulo missionário (cf. </a:t>
            </a:r>
            <a:r>
              <a:rPr lang="pt-BR" sz="3600" dirty="0" err="1"/>
              <a:t>Mt</a:t>
            </a:r>
            <a:r>
              <a:rPr lang="pt-BR" sz="3600" dirty="0"/>
              <a:t> 28, 19). Cada um dos batizados, independentemente da própria função na Igreja e do grau de instrução da sua fé, é um </a:t>
            </a:r>
            <a:r>
              <a:rPr lang="pt-BR" sz="3600" dirty="0">
                <a:solidFill>
                  <a:srgbClr val="FF0000"/>
                </a:solidFill>
              </a:rPr>
              <a:t>sujeito ativo de evangelização</a:t>
            </a:r>
            <a:r>
              <a:rPr lang="pt-BR" sz="3600" dirty="0"/>
              <a:t>, e seria inapropriado pensar num esquema de evangelização realizado por agentes qualificados enquanto o resto do povo fiel seria apenas receptor das suas ações. [...] Cada cristão é missionário na medida em que se encontrou com o amor de Deus em Cristo Jesus. </a:t>
            </a:r>
          </a:p>
          <a:p>
            <a:pPr marL="0" indent="0" algn="r">
              <a:buNone/>
            </a:pPr>
            <a:r>
              <a:rPr lang="pt-BR" sz="3600" dirty="0"/>
              <a:t>(EG 120)</a:t>
            </a:r>
          </a:p>
        </p:txBody>
      </p:sp>
    </p:spTree>
    <p:extLst>
      <p:ext uri="{BB962C8B-B14F-4D97-AF65-F5344CB8AC3E}">
        <p14:creationId xmlns:p14="http://schemas.microsoft.com/office/powerpoint/2010/main" val="4171239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1390</Words>
  <Application>Microsoft Office PowerPoint</Application>
  <PresentationFormat>Widescreen</PresentationFormat>
  <Paragraphs>84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do Office</vt:lpstr>
      <vt:lpstr>O LÍDER COMO  DISCÍPULO MISSIONÁRIO</vt:lpstr>
      <vt:lpstr>Apresentação do PowerPoint</vt:lpstr>
      <vt:lpstr>Apresentação do PowerPoint</vt:lpstr>
      <vt:lpstr> 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TRÊS IMAGENS BÍBLICAS  PARA O LÍDER AGIR COMO  DISCÍPULO MISSIONÁRIO </vt:lpstr>
      <vt:lpstr>Bom Pastor</vt:lpstr>
      <vt:lpstr>Semeador</vt:lpstr>
      <vt:lpstr>Pescador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LÍDER COMO  DISCÍPULO MISSIONÁRIO</dc:title>
  <dc:creator>loziomissionario loziomissionario</dc:creator>
  <cp:lastModifiedBy>Profa. Marília de Oliveira</cp:lastModifiedBy>
  <cp:revision>31</cp:revision>
  <dcterms:created xsi:type="dcterms:W3CDTF">2025-09-19T19:09:32Z</dcterms:created>
  <dcterms:modified xsi:type="dcterms:W3CDTF">2025-09-21T11:09:01Z</dcterms:modified>
</cp:coreProperties>
</file>